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76" r:id="rId3"/>
    <p:sldId id="262" r:id="rId4"/>
    <p:sldId id="274" r:id="rId5"/>
    <p:sldId id="273" r:id="rId6"/>
    <p:sldId id="261" r:id="rId7"/>
    <p:sldId id="277" r:id="rId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  <a:srgbClr val="00A9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www.zhbluzern.ch/" TargetMode="Externa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57" r="18499" b="33315"/>
          <a:stretch/>
        </p:blipFill>
        <p:spPr>
          <a:xfrm>
            <a:off x="5590571" y="404564"/>
            <a:ext cx="6601429" cy="3342356"/>
          </a:xfrm>
          <a:prstGeom prst="rect">
            <a:avLst/>
          </a:prstGeom>
        </p:spPr>
      </p:pic>
      <p:sp>
        <p:nvSpPr>
          <p:cNvPr id="3" name="Rechtwinkliges Dreieck 2"/>
          <p:cNvSpPr/>
          <p:nvPr userDrawn="1"/>
        </p:nvSpPr>
        <p:spPr>
          <a:xfrm rot="5400000">
            <a:off x="5585749" y="904560"/>
            <a:ext cx="3342357" cy="2342367"/>
          </a:xfrm>
          <a:prstGeom prst="rtTriangle">
            <a:avLst/>
          </a:prstGeom>
          <a:solidFill>
            <a:srgbClr val="00A9A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Rechteck 1"/>
          <p:cNvSpPr/>
          <p:nvPr userDrawn="1"/>
        </p:nvSpPr>
        <p:spPr>
          <a:xfrm>
            <a:off x="0" y="404565"/>
            <a:ext cx="6087648" cy="3342355"/>
          </a:xfrm>
          <a:prstGeom prst="rect">
            <a:avLst/>
          </a:prstGeom>
          <a:solidFill>
            <a:srgbClr val="00A9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16" name="Grafik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27" y="867463"/>
            <a:ext cx="6522720" cy="752457"/>
          </a:xfrm>
          <a:prstGeom prst="rect">
            <a:avLst/>
          </a:prstGeom>
        </p:spPr>
      </p:pic>
      <p:grpSp>
        <p:nvGrpSpPr>
          <p:cNvPr id="22" name="Gruppieren 21"/>
          <p:cNvGrpSpPr/>
          <p:nvPr userDrawn="1"/>
        </p:nvGrpSpPr>
        <p:grpSpPr>
          <a:xfrm>
            <a:off x="8430015" y="1"/>
            <a:ext cx="3761984" cy="404562"/>
            <a:chOff x="8430016" y="801666"/>
            <a:chExt cx="3761984" cy="404562"/>
          </a:xfrm>
          <a:effectLst/>
        </p:grpSpPr>
        <p:sp>
          <p:nvSpPr>
            <p:cNvPr id="17" name="Rechteck 16"/>
            <p:cNvSpPr/>
            <p:nvPr userDrawn="1"/>
          </p:nvSpPr>
          <p:spPr>
            <a:xfrm>
              <a:off x="8684895" y="801666"/>
              <a:ext cx="3507105" cy="40456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18" name="Rechtwinkliges Dreieck 17"/>
            <p:cNvSpPr/>
            <p:nvPr userDrawn="1"/>
          </p:nvSpPr>
          <p:spPr>
            <a:xfrm rot="16200000">
              <a:off x="8355176" y="876507"/>
              <a:ext cx="404560" cy="254879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  <p:sp>
        <p:nvSpPr>
          <p:cNvPr id="23" name="Textfeld 22">
            <a:hlinkClick r:id="rId5"/>
          </p:cNvPr>
          <p:cNvSpPr txBox="1"/>
          <p:nvPr userDrawn="1"/>
        </p:nvSpPr>
        <p:spPr>
          <a:xfrm>
            <a:off x="8684893" y="0"/>
            <a:ext cx="3488499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774950" algn="l"/>
              </a:tabLst>
              <a:defRPr/>
            </a:pPr>
            <a:r>
              <a:rPr lang="de-CH" sz="1800" b="1" kern="1200" spc="100" baseline="0" dirty="0">
                <a:solidFill>
                  <a:schemeClr val="bg1"/>
                </a:solidFill>
                <a:effectLst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www.zhbluzern.ch</a:t>
            </a:r>
          </a:p>
        </p:txBody>
      </p:sp>
      <p:sp>
        <p:nvSpPr>
          <p:cNvPr id="13" name="Titel 3" title="Titel durch klicken einfügen – kann bis zu zwei Zweilen lang werden"/>
          <p:cNvSpPr>
            <a:spLocks noGrp="1"/>
          </p:cNvSpPr>
          <p:nvPr userDrawn="1">
            <p:ph type="ctrTitle" hasCustomPrompt="1"/>
          </p:nvPr>
        </p:nvSpPr>
        <p:spPr>
          <a:xfrm>
            <a:off x="526927" y="3996561"/>
            <a:ext cx="11013432" cy="1055074"/>
          </a:xfrm>
        </p:spPr>
        <p:txBody>
          <a:bodyPr lIns="0">
            <a:noAutofit/>
          </a:bodyPr>
          <a:lstStyle>
            <a:lvl1pPr marL="0" indent="0">
              <a:defRPr sz="4000" baseline="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de-CH" dirty="0"/>
              <a:t>Titel durch Klicken hinzufügen – kann bis zu zwei Zeilen lang sein</a:t>
            </a:r>
          </a:p>
        </p:txBody>
      </p:sp>
      <p:sp>
        <p:nvSpPr>
          <p:cNvPr id="14" name="Untertitel 4"/>
          <p:cNvSpPr>
            <a:spLocks noGrp="1"/>
          </p:cNvSpPr>
          <p:nvPr userDrawn="1">
            <p:ph type="subTitle" idx="1" hasCustomPrompt="1"/>
          </p:nvPr>
        </p:nvSpPr>
        <p:spPr>
          <a:xfrm>
            <a:off x="526927" y="5242151"/>
            <a:ext cx="11013431" cy="899018"/>
          </a:xfrm>
        </p:spPr>
        <p:txBody>
          <a:bodyPr lIns="0"/>
          <a:lstStyle>
            <a:lvl1pPr marL="0" indent="0">
              <a:buNone/>
              <a:defRPr baseline="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de-CH" dirty="0"/>
              <a:t>Untertitel durch Klicken hinzufügen – kann ebenfalls bis zu zwei Zeilen lang sein</a:t>
            </a:r>
          </a:p>
        </p:txBody>
      </p:sp>
      <p:sp>
        <p:nvSpPr>
          <p:cNvPr id="21" name="Textplatzhalter 20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526927" y="6331685"/>
            <a:ext cx="3192463" cy="360000"/>
          </a:xfrm>
        </p:spPr>
        <p:txBody>
          <a:bodyPr lIns="0" anchor="ctr">
            <a:normAutofit/>
          </a:bodyPr>
          <a:lstStyle>
            <a:lvl1pPr marL="0" indent="0">
              <a:buNone/>
              <a:defRPr sz="1200" b="1">
                <a:solidFill>
                  <a:srgbClr val="00A9A2"/>
                </a:solidFill>
              </a:defRPr>
            </a:lvl1pPr>
          </a:lstStyle>
          <a:p>
            <a:pPr lvl="0"/>
            <a:r>
              <a:rPr lang="de-CH" dirty="0"/>
              <a:t>16. März 2018</a:t>
            </a:r>
          </a:p>
        </p:txBody>
      </p:sp>
      <p:sp>
        <p:nvSpPr>
          <p:cNvPr id="25" name="Textplatzhalter 24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875283" y="6324897"/>
            <a:ext cx="5665075" cy="366788"/>
          </a:xfrm>
        </p:spPr>
        <p:txBody>
          <a:bodyPr rIns="0" anchor="ctr">
            <a:normAutofit/>
          </a:bodyPr>
          <a:lstStyle>
            <a:lvl1pPr marL="0" indent="0" algn="r">
              <a:buNone/>
              <a:defRPr sz="1200" b="1" baseline="0">
                <a:solidFill>
                  <a:srgbClr val="00A9A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CH" sz="1200" dirty="0"/>
              <a:t>Vorname Nachname | vorname.nachname@zhbluzern.ch</a:t>
            </a:r>
            <a:endParaRPr lang="de-CH" dirty="0"/>
          </a:p>
        </p:txBody>
      </p:sp>
      <p:cxnSp>
        <p:nvCxnSpPr>
          <p:cNvPr id="26" name="Gerader Verbinder 25"/>
          <p:cNvCxnSpPr/>
          <p:nvPr userDrawn="1"/>
        </p:nvCxnSpPr>
        <p:spPr>
          <a:xfrm flipH="1">
            <a:off x="2" y="3746920"/>
            <a:ext cx="12191998" cy="2"/>
          </a:xfrm>
          <a:prstGeom prst="line">
            <a:avLst/>
          </a:prstGeom>
          <a:ln w="28575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9351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lieder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57" r="18499" b="36237"/>
          <a:stretch/>
        </p:blipFill>
        <p:spPr>
          <a:xfrm>
            <a:off x="8732990" y="-1"/>
            <a:ext cx="3459010" cy="1690689"/>
          </a:xfrm>
          <a:prstGeom prst="rect">
            <a:avLst/>
          </a:prstGeom>
        </p:spPr>
      </p:pic>
      <p:sp>
        <p:nvSpPr>
          <p:cNvPr id="7" name="Rechteck 6"/>
          <p:cNvSpPr/>
          <p:nvPr userDrawn="1"/>
        </p:nvSpPr>
        <p:spPr>
          <a:xfrm>
            <a:off x="0" y="1"/>
            <a:ext cx="9112469" cy="1690687"/>
          </a:xfrm>
          <a:prstGeom prst="rect">
            <a:avLst/>
          </a:prstGeom>
          <a:solidFill>
            <a:srgbClr val="00A9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0" name="Rechtwinkliges Dreieck 9"/>
          <p:cNvSpPr/>
          <p:nvPr userDrawn="1"/>
        </p:nvSpPr>
        <p:spPr>
          <a:xfrm rot="5400000">
            <a:off x="8824171" y="288295"/>
            <a:ext cx="1690687" cy="1114099"/>
          </a:xfrm>
          <a:prstGeom prst="rtTriangle">
            <a:avLst/>
          </a:prstGeom>
          <a:solidFill>
            <a:srgbClr val="00A9A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8274262" cy="1325563"/>
          </a:xfrm>
        </p:spPr>
        <p:txBody>
          <a:bodyPr>
            <a:normAutofit/>
          </a:bodyPr>
          <a:lstStyle>
            <a:lvl1pPr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Gliederungsüberschrift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514350" indent="-514350">
              <a:buFont typeface="+mj-lt"/>
              <a:buAutoNum type="arabicPeriod"/>
              <a:defRPr/>
            </a:lvl1pPr>
            <a:lvl2pPr marL="900113" indent="-360363">
              <a:defRPr/>
            </a:lvl2pPr>
            <a:lvl3pPr marL="1258888" indent="-358775">
              <a:buFont typeface="Symbol" panose="05050102010706020507" pitchFamily="18" charset="2"/>
              <a:buChar char="-"/>
              <a:defRPr baseline="0"/>
            </a:lvl3pPr>
          </a:lstStyle>
          <a:p>
            <a:pPr lvl="0"/>
            <a:r>
              <a:rPr lang="de-DE" dirty="0"/>
              <a:t>Gliederungspunkt durch Klicken einfügen</a:t>
            </a:r>
          </a:p>
          <a:p>
            <a:pPr lvl="1"/>
            <a:r>
              <a:rPr lang="de-DE" dirty="0"/>
              <a:t>Untergeordnete Themen werden…</a:t>
            </a:r>
          </a:p>
          <a:p>
            <a:pPr lvl="2"/>
            <a:r>
              <a:rPr lang="de-DE" dirty="0"/>
              <a:t>… bis zur dritten Ebene als Aufzählung dargestellt</a:t>
            </a:r>
          </a:p>
        </p:txBody>
      </p:sp>
      <p:cxnSp>
        <p:nvCxnSpPr>
          <p:cNvPr id="9" name="Gerader Verbinder 8"/>
          <p:cNvCxnSpPr/>
          <p:nvPr userDrawn="1"/>
        </p:nvCxnSpPr>
        <p:spPr>
          <a:xfrm flipH="1">
            <a:off x="2" y="1690688"/>
            <a:ext cx="12191998" cy="2"/>
          </a:xfrm>
          <a:prstGeom prst="line">
            <a:avLst/>
          </a:prstGeom>
          <a:ln w="28575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255061"/>
            <a:ext cx="3089223" cy="567702"/>
          </a:xfrm>
          <a:prstGeom prst="rect">
            <a:avLst/>
          </a:prstGeom>
        </p:spPr>
      </p:pic>
      <p:sp>
        <p:nvSpPr>
          <p:cNvPr id="13" name="Textplatzhalt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10226564" y="6311899"/>
            <a:ext cx="1127236" cy="454025"/>
          </a:xfrm>
        </p:spPr>
        <p:txBody>
          <a:bodyPr anchor="ctr"/>
          <a:lstStyle>
            <a:lvl1pPr marL="0" indent="0" algn="r">
              <a:buNone/>
              <a:defRPr sz="1200" b="1">
                <a:solidFill>
                  <a:srgbClr val="00A9A2"/>
                </a:solidFill>
              </a:defRPr>
            </a:lvl1pPr>
          </a:lstStyle>
          <a:p>
            <a:pPr lvl="0"/>
            <a:fld id="{096D991B-A749-498A-BC91-DF10DA6E9110}" type="slidenum">
              <a:rPr lang="de-CH" smtClean="0"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225475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titel">
    <p:bg>
      <p:bgPr>
        <a:blipFill dpi="0"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487214" y="1715814"/>
            <a:ext cx="9217573" cy="342637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algn="ctr">
              <a:defRPr sz="6000" b="1" i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Zwischentitel, Bemerkung oder Zitat, welches bis zu vier Zeilen umfassen kann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528190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- einf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57" r="18499" b="36237"/>
          <a:stretch/>
        </p:blipFill>
        <p:spPr>
          <a:xfrm>
            <a:off x="8732990" y="-1"/>
            <a:ext cx="3459010" cy="1690689"/>
          </a:xfrm>
          <a:prstGeom prst="rect">
            <a:avLst/>
          </a:prstGeom>
        </p:spPr>
      </p:pic>
      <p:sp>
        <p:nvSpPr>
          <p:cNvPr id="7" name="Rechteck 6"/>
          <p:cNvSpPr/>
          <p:nvPr userDrawn="1"/>
        </p:nvSpPr>
        <p:spPr>
          <a:xfrm>
            <a:off x="0" y="1"/>
            <a:ext cx="9112469" cy="1690687"/>
          </a:xfrm>
          <a:prstGeom prst="rect">
            <a:avLst/>
          </a:prstGeom>
          <a:solidFill>
            <a:srgbClr val="00A9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0" name="Rechtwinkliges Dreieck 9"/>
          <p:cNvSpPr/>
          <p:nvPr userDrawn="1"/>
        </p:nvSpPr>
        <p:spPr>
          <a:xfrm rot="5400000">
            <a:off x="8824171" y="288295"/>
            <a:ext cx="1690687" cy="1114099"/>
          </a:xfrm>
          <a:prstGeom prst="rtTriangle">
            <a:avLst/>
          </a:prstGeom>
          <a:solidFill>
            <a:srgbClr val="00A9A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8274262" cy="1325563"/>
          </a:xfrm>
        </p:spPr>
        <p:txBody>
          <a:bodyPr>
            <a:normAutofit/>
          </a:bodyPr>
          <a:lstStyle>
            <a:lvl1pPr>
              <a:defRPr sz="4000" b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Folientitel durch Klicken einfügen</a:t>
            </a:r>
            <a:endParaRPr lang="de-CH" dirty="0"/>
          </a:p>
        </p:txBody>
      </p:sp>
      <p:cxnSp>
        <p:nvCxnSpPr>
          <p:cNvPr id="9" name="Gerader Verbinder 8"/>
          <p:cNvCxnSpPr/>
          <p:nvPr userDrawn="1"/>
        </p:nvCxnSpPr>
        <p:spPr>
          <a:xfrm flipH="1">
            <a:off x="2" y="1690688"/>
            <a:ext cx="12191998" cy="2"/>
          </a:xfrm>
          <a:prstGeom prst="line">
            <a:avLst/>
          </a:prstGeom>
          <a:ln w="28575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255061"/>
            <a:ext cx="3089223" cy="567702"/>
          </a:xfrm>
          <a:prstGeom prst="rect">
            <a:avLst/>
          </a:prstGeom>
        </p:spPr>
      </p:pic>
      <p:sp>
        <p:nvSpPr>
          <p:cNvPr id="11" name="Textplatzhalter 4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160000"/>
            <a:ext cx="10515600" cy="4014000"/>
          </a:xfrm>
        </p:spPr>
        <p:txBody>
          <a:bodyPr>
            <a:noAutofit/>
          </a:bodyPr>
          <a:lstStyle>
            <a:lvl1pPr>
              <a:spcAft>
                <a:spcPts val="1000"/>
              </a:spcAft>
              <a:defRPr baseline="0"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defRPr baseline="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defRPr baseline="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defRPr baseline="0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defRPr/>
            </a:lvl5pPr>
          </a:lstStyle>
          <a:p>
            <a:pPr lvl="0"/>
            <a:r>
              <a:rPr lang="de-DE" dirty="0"/>
              <a:t>Erste Aufzählungsebene Schriftgrad 28</a:t>
            </a:r>
          </a:p>
          <a:p>
            <a:pPr lvl="1"/>
            <a:r>
              <a:rPr lang="de-DE" dirty="0"/>
              <a:t>Zweite Aufzählungsebene Schriftgrad 24</a:t>
            </a:r>
          </a:p>
          <a:p>
            <a:pPr lvl="2"/>
            <a:r>
              <a:rPr lang="de-DE" dirty="0"/>
              <a:t>Dritte Aufzählungsebene Schriftgrad 20</a:t>
            </a:r>
          </a:p>
          <a:p>
            <a:pPr lvl="3"/>
            <a:r>
              <a:rPr lang="de-DE" dirty="0"/>
              <a:t>Vierte Aufzählungsebene Schriftgrad 18</a:t>
            </a:r>
          </a:p>
          <a:p>
            <a:pPr lvl="4"/>
            <a:r>
              <a:rPr lang="de-DE" dirty="0"/>
              <a:t>Fünfte Aufzählungsebene Schriftgrad 18</a:t>
            </a:r>
          </a:p>
        </p:txBody>
      </p:sp>
      <p:sp>
        <p:nvSpPr>
          <p:cNvPr id="12" name="Textplatzhalt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10226564" y="6311899"/>
            <a:ext cx="1127236" cy="454025"/>
          </a:xfrm>
        </p:spPr>
        <p:txBody>
          <a:bodyPr anchor="ctr"/>
          <a:lstStyle>
            <a:lvl1pPr marL="0" indent="0" algn="r">
              <a:buNone/>
              <a:defRPr sz="1200" b="1">
                <a:solidFill>
                  <a:srgbClr val="00A9A2"/>
                </a:solidFill>
              </a:defRPr>
            </a:lvl1pPr>
          </a:lstStyle>
          <a:p>
            <a:pPr lvl="0"/>
            <a:fld id="{096D991B-A749-498A-BC91-DF10DA6E9110}" type="slidenum">
              <a:rPr lang="de-CH" smtClean="0"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718950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- doppe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57" r="18499" b="36237"/>
          <a:stretch/>
        </p:blipFill>
        <p:spPr>
          <a:xfrm>
            <a:off x="8732990" y="-1"/>
            <a:ext cx="3459010" cy="1690689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2160000"/>
            <a:ext cx="5181600" cy="401400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4"/>
            <a:endParaRPr lang="de-CH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2159999"/>
            <a:ext cx="5181600" cy="4014000"/>
          </a:xfr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14" name="Rechteck 13"/>
          <p:cNvSpPr/>
          <p:nvPr userDrawn="1"/>
        </p:nvSpPr>
        <p:spPr>
          <a:xfrm>
            <a:off x="0" y="1"/>
            <a:ext cx="9112469" cy="1690687"/>
          </a:xfrm>
          <a:prstGeom prst="rect">
            <a:avLst/>
          </a:prstGeom>
          <a:solidFill>
            <a:srgbClr val="00A9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6" name="Rechtwinkliges Dreieck 15"/>
          <p:cNvSpPr/>
          <p:nvPr userDrawn="1"/>
        </p:nvSpPr>
        <p:spPr>
          <a:xfrm rot="5400000">
            <a:off x="8824171" y="288295"/>
            <a:ext cx="1690687" cy="1114099"/>
          </a:xfrm>
          <a:prstGeom prst="rtTriangle">
            <a:avLst/>
          </a:prstGeom>
          <a:solidFill>
            <a:srgbClr val="00A9A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5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8274262" cy="1325563"/>
          </a:xfrm>
        </p:spPr>
        <p:txBody>
          <a:bodyPr>
            <a:normAutofit/>
          </a:bodyPr>
          <a:lstStyle>
            <a:lvl1pPr>
              <a:defRPr sz="4000" b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Folientitel durch Klicken einfügen</a:t>
            </a:r>
            <a:endParaRPr lang="de-CH" dirty="0"/>
          </a:p>
        </p:txBody>
      </p:sp>
      <p:cxnSp>
        <p:nvCxnSpPr>
          <p:cNvPr id="17" name="Gerader Verbinder 16"/>
          <p:cNvCxnSpPr/>
          <p:nvPr userDrawn="1"/>
        </p:nvCxnSpPr>
        <p:spPr>
          <a:xfrm flipH="1">
            <a:off x="2" y="1690688"/>
            <a:ext cx="12191998" cy="2"/>
          </a:xfrm>
          <a:prstGeom prst="line">
            <a:avLst/>
          </a:prstGeom>
          <a:ln w="28575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Grafik 1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255061"/>
            <a:ext cx="3089223" cy="567702"/>
          </a:xfrm>
          <a:prstGeom prst="rect">
            <a:avLst/>
          </a:prstGeom>
        </p:spPr>
      </p:pic>
      <p:sp>
        <p:nvSpPr>
          <p:cNvPr id="19" name="Textplatzhalt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10226564" y="6311899"/>
            <a:ext cx="1127236" cy="454025"/>
          </a:xfrm>
        </p:spPr>
        <p:txBody>
          <a:bodyPr anchor="ctr"/>
          <a:lstStyle>
            <a:lvl1pPr marL="0" indent="0" algn="r">
              <a:buNone/>
              <a:defRPr sz="1200" b="1">
                <a:solidFill>
                  <a:srgbClr val="00A9A2"/>
                </a:solidFill>
              </a:defRPr>
            </a:lvl1pPr>
          </a:lstStyle>
          <a:p>
            <a:pPr lvl="0"/>
            <a:fld id="{DE8F99C5-1BDD-4753-9357-0303081D15C1}" type="slidenum">
              <a:rPr lang="de-CH" smtClean="0"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24280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">
    <p:bg>
      <p:bgPr>
        <a:blipFill dpi="0"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078015" y="2441301"/>
            <a:ext cx="6600496" cy="2708767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540000" tIns="72000" rIns="360000" bIns="72000" anchor="ctr">
            <a:normAutofit/>
          </a:bodyPr>
          <a:lstStyle>
            <a:lvl1pPr algn="l">
              <a:defRPr sz="1800" b="0" i="0" baseline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de-CH" dirty="0"/>
              <a:t>Vorname Nachname</a:t>
            </a:r>
            <a:br>
              <a:rPr lang="de-CH" dirty="0"/>
            </a:br>
            <a:r>
              <a:rPr lang="de-CH" dirty="0"/>
              <a:t>Zentral- und Hochschulbibliothek Luzern</a:t>
            </a:r>
            <a:br>
              <a:rPr lang="de-CH" dirty="0"/>
            </a:br>
            <a:r>
              <a:rPr lang="de-CH" dirty="0"/>
              <a:t>Position</a:t>
            </a:r>
            <a:br>
              <a:rPr lang="de-CH" dirty="0"/>
            </a:br>
            <a:r>
              <a:rPr lang="de-CH" dirty="0"/>
              <a:t>vorname.nachname@zhbluzern.ch</a:t>
            </a:r>
            <a:br>
              <a:rPr lang="de-CH" dirty="0"/>
            </a:br>
            <a:r>
              <a:rPr lang="de-CH" dirty="0"/>
              <a:t>Tel: +41 41 349 75 31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1503692" y="2441301"/>
            <a:ext cx="2395646" cy="270876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de-CH" dirty="0"/>
              <a:t>Bild einfügen</a:t>
            </a:r>
          </a:p>
        </p:txBody>
      </p:sp>
      <p:sp>
        <p:nvSpPr>
          <p:cNvPr id="6" name="Textfeld 5"/>
          <p:cNvSpPr txBox="1"/>
          <p:nvPr userDrawn="1"/>
        </p:nvSpPr>
        <p:spPr>
          <a:xfrm>
            <a:off x="1098331" y="1250732"/>
            <a:ext cx="9995338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CH" sz="44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Vielen Dank</a:t>
            </a:r>
            <a:r>
              <a:rPr lang="de-CH" sz="4400" b="1" baseline="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für die Aufmerksamkeit</a:t>
            </a:r>
            <a:endParaRPr lang="de-CH" sz="4400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40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2160000"/>
            <a:ext cx="10515600" cy="40149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702170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1" r:id="rId4"/>
    <p:sldLayoutId id="2147483652" r:id="rId5"/>
    <p:sldLayoutId id="2147483663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kern="1200">
          <a:solidFill>
            <a:schemeClr val="tx1"/>
          </a:solidFill>
          <a:latin typeface="Helvetica" panose="020B0604020202020204" pitchFamily="34" charset="0"/>
          <a:ea typeface="+mj-ea"/>
          <a:cs typeface="Helvetica" panose="020B0604020202020204" pitchFamily="34" charset="0"/>
        </a:defRPr>
      </a:lvl1pPr>
    </p:titleStyle>
    <p:bodyStyle>
      <a:lvl1pPr marL="269875" indent="-269875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rgbClr val="00A9A2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1pPr>
      <a:lvl2pPr marL="541338" indent="-271463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chemeClr val="accent3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2pPr>
      <a:lvl3pPr marL="827088" indent="-292100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rgbClr val="00A9A2"/>
        </a:buClr>
        <a:buFont typeface="Symbol" panose="05050102010706020507" pitchFamily="18" charset="2"/>
        <a:buChar char="-"/>
        <a:defRPr sz="20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3pPr>
      <a:lvl4pPr marL="1068388" indent="-217488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rgbClr val="00A9A2"/>
        </a:buClr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4pPr>
      <a:lvl5pPr marL="1343025" indent="-269875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rgbClr val="00A9A2"/>
        </a:buClr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hyperlink" Target="https://rzs-uniph.swisscovery.org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microsoft.com/office/2007/relationships/hdphoto" Target="../media/hdphoto5.wdp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mailto:sandra.m&#252;ller@zhbluzern.ch" TargetMode="External"/><Relationship Id="rId2" Type="http://schemas.openxmlformats.org/officeDocument/2006/relationships/hyperlink" Target="http://www.zhbluzern.ch/wirtschaft" TargetMode="External"/><Relationship Id="rId1" Type="http://schemas.openxmlformats.org/officeDocument/2006/relationships/slideLayout" Target="../slideLayouts/slideLayout6.xml"/><Relationship Id="rId6" Type="http://schemas.microsoft.com/office/2007/relationships/hdphoto" Target="../media/hdphoto5.wdp"/><Relationship Id="rId5" Type="http://schemas.openxmlformats.org/officeDocument/2006/relationships/image" Target="../media/image10.png"/><Relationship Id="rId4" Type="http://schemas.openxmlformats.org/officeDocument/2006/relationships/hyperlink" Target="mailto:stefan.eicher@zhbluzern.ch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3C90EA6-78BD-4F02-833B-2FBC4B0CCC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2139616-54D1-4956-8AC5-C42CF3936F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85327"/>
            <a:ext cx="12192000" cy="8571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0308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1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CH" dirty="0"/>
              <a:t>15. Februar 2023</a:t>
            </a:r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3"/>
          </p:nvPr>
        </p:nvSpPr>
        <p:spPr>
          <a:xfrm>
            <a:off x="4626709" y="6324897"/>
            <a:ext cx="6913650" cy="366788"/>
          </a:xfrm>
        </p:spPr>
        <p:txBody>
          <a:bodyPr>
            <a:normAutofit fontScale="92500"/>
          </a:bodyPr>
          <a:lstStyle/>
          <a:p>
            <a:r>
              <a:rPr lang="de-CH" dirty="0">
                <a:solidFill>
                  <a:schemeClr val="accent3"/>
                </a:solidFill>
              </a:rPr>
              <a:t>Sandra Müller &amp; Stefan Eicher Engel </a:t>
            </a:r>
            <a:r>
              <a:rPr lang="de-CH" dirty="0"/>
              <a:t>| </a:t>
            </a:r>
            <a:r>
              <a:rPr lang="de-CH" dirty="0">
                <a:solidFill>
                  <a:schemeClr val="accent3"/>
                </a:solidFill>
              </a:rPr>
              <a:t>sandra.mueller@zhbluzern.ch &amp; stefan.eicher@zhbluzern.ch </a:t>
            </a:r>
          </a:p>
        </p:txBody>
      </p:sp>
      <p:sp>
        <p:nvSpPr>
          <p:cNvPr id="6" name="Untertitel 16">
            <a:extLst>
              <a:ext uri="{FF2B5EF4-FFF2-40B4-BE49-F238E27FC236}">
                <a16:creationId xmlns:a16="http://schemas.microsoft.com/office/drawing/2014/main" id="{77476577-7F48-45C7-8B05-D4725E299B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1888" y="5625598"/>
            <a:ext cx="11013431" cy="502157"/>
          </a:xfrm>
        </p:spPr>
        <p:txBody>
          <a:bodyPr/>
          <a:lstStyle/>
          <a:p>
            <a:r>
              <a:rPr lang="de-CH" dirty="0"/>
              <a:t>Willkommen an der Wirtschaftsbibliothek der Universität Luzern!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508DA86-E50B-4C09-9EA0-C7C39D18B0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888" y="1755073"/>
            <a:ext cx="6991320" cy="3535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1676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556A038-0FA2-42BA-AECE-1C4E2F1F25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44"/>
          <a:stretch/>
        </p:blipFill>
        <p:spPr>
          <a:xfrm>
            <a:off x="1937116" y="1747445"/>
            <a:ext cx="3745147" cy="112675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2BA8FE68-88A1-471E-AA4C-6439C0EBEB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" t="8668" r="5182" b="5160"/>
          <a:stretch/>
        </p:blipFill>
        <p:spPr>
          <a:xfrm>
            <a:off x="-340557" y="2411412"/>
            <a:ext cx="12532557" cy="4081463"/>
          </a:xfrm>
          <a:prstGeom prst="rect">
            <a:avLst/>
          </a:prstGeom>
        </p:spPr>
      </p:pic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129286" y="193422"/>
            <a:ext cx="8274262" cy="1325563"/>
          </a:xfrm>
        </p:spPr>
        <p:txBody>
          <a:bodyPr>
            <a:normAutofit fontScale="90000"/>
          </a:bodyPr>
          <a:lstStyle/>
          <a:p>
            <a:r>
              <a:rPr lang="de-CH" dirty="0"/>
              <a:t>Tipp 3: 	Wirtschaftswissenschaftliche </a:t>
            </a:r>
            <a:br>
              <a:rPr lang="de-CH" dirty="0"/>
            </a:br>
            <a:r>
              <a:rPr lang="de-CH" dirty="0"/>
              <a:t> 		Recherche mit Swisscovery</a:t>
            </a:r>
            <a:endParaRPr lang="de-CH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 rot="20352281">
            <a:off x="2341775" y="3422564"/>
            <a:ext cx="2630373" cy="1543454"/>
          </a:xfrm>
        </p:spPr>
        <p:txBody>
          <a:bodyPr/>
          <a:lstStyle/>
          <a:p>
            <a:pPr marL="0" indent="0">
              <a:buNone/>
            </a:pPr>
            <a:r>
              <a:rPr lang="de-CH" dirty="0">
                <a:latin typeface="MV Boli" panose="02000500030200090000" pitchFamily="2" charset="0"/>
                <a:cs typeface="MV Boli" panose="02000500030200090000" pitchFamily="2" charset="0"/>
              </a:rPr>
              <a:t>Zentrale</a:t>
            </a:r>
          </a:p>
          <a:p>
            <a:pPr marL="0" indent="0">
              <a:buNone/>
            </a:pPr>
            <a:r>
              <a:rPr lang="de-CH" dirty="0">
                <a:latin typeface="MV Boli" panose="02000500030200090000" pitchFamily="2" charset="0"/>
                <a:cs typeface="MV Boli" panose="02000500030200090000" pitchFamily="2" charset="0"/>
              </a:rPr>
              <a:t> (Such-)</a:t>
            </a:r>
          </a:p>
          <a:p>
            <a:pPr marL="0" indent="0">
              <a:buNone/>
            </a:pPr>
            <a:r>
              <a:rPr lang="de-CH" dirty="0">
                <a:latin typeface="MV Boli" panose="02000500030200090000" pitchFamily="2" charset="0"/>
                <a:cs typeface="MV Boli" panose="02000500030200090000" pitchFamily="2" charset="0"/>
              </a:rPr>
              <a:t>Funktionen!</a:t>
            </a:r>
          </a:p>
        </p:txBody>
      </p:sp>
      <p:sp>
        <p:nvSpPr>
          <p:cNvPr id="17" name="Textplatzhalt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10226564" y="6649242"/>
            <a:ext cx="1127236" cy="454025"/>
          </a:xfrm>
        </p:spPr>
        <p:txBody>
          <a:bodyPr anchor="ctr"/>
          <a:lstStyle>
            <a:lvl1pPr marL="0" indent="0" algn="r">
              <a:buNone/>
              <a:defRPr sz="1200" b="1">
                <a:solidFill>
                  <a:srgbClr val="00A9A2"/>
                </a:solidFill>
              </a:defRPr>
            </a:lvl1pPr>
          </a:lstStyle>
          <a:p>
            <a:pPr lvl="0"/>
            <a:fld id="{0D6AD3A0-A69D-4714-B5C7-B1DFB6FD2C2D}" type="slidenum">
              <a:rPr lang="de-CH" smtClean="0"/>
              <a:t>3</a:t>
            </a:fld>
            <a:endParaRPr lang="de-CH" dirty="0"/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542B4743-FFF1-4C98-B1E7-23CF46429B43}"/>
              </a:ext>
            </a:extLst>
          </p:cNvPr>
          <p:cNvSpPr txBox="1">
            <a:spLocks/>
          </p:cNvSpPr>
          <p:nvPr/>
        </p:nvSpPr>
        <p:spPr>
          <a:xfrm rot="220419">
            <a:off x="4838634" y="3605021"/>
            <a:ext cx="2504430" cy="12547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A9A2"/>
              </a:buClr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541338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2400" kern="1200" baseline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827088" indent="-2921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A9A2"/>
              </a:buClr>
              <a:buFont typeface="Symbol" panose="05050102010706020507" pitchFamily="18" charset="2"/>
              <a:buChar char="-"/>
              <a:defRPr sz="2000" kern="1200" baseline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068388" indent="-2174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A9A2"/>
              </a:buClr>
              <a:buFont typeface="Symbol" panose="05050102010706020507" pitchFamily="18" charset="2"/>
              <a:buChar char="-"/>
              <a:defRPr sz="1800" kern="1200" baseline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1343025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A9A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dirty="0">
                <a:latin typeface="MV Boli" panose="02000500030200090000" pitchFamily="2" charset="0"/>
                <a:cs typeface="MV Boli" panose="02000500030200090000" pitchFamily="2" charset="0"/>
              </a:rPr>
              <a:t>Weitere  </a:t>
            </a:r>
          </a:p>
          <a:p>
            <a:pPr marL="0" indent="0">
              <a:buNone/>
            </a:pPr>
            <a:r>
              <a:rPr lang="de-CH" dirty="0">
                <a:latin typeface="MV Boli" panose="02000500030200090000" pitchFamily="2" charset="0"/>
                <a:cs typeface="MV Boli" panose="02000500030200090000" pitchFamily="2" charset="0"/>
              </a:rPr>
              <a:t> Quellen &amp;       </a:t>
            </a:r>
          </a:p>
          <a:p>
            <a:pPr marL="0" indent="0">
              <a:buNone/>
            </a:pPr>
            <a:r>
              <a:rPr lang="de-CH" dirty="0">
                <a:latin typeface="MV Boli" panose="02000500030200090000" pitchFamily="2" charset="0"/>
                <a:cs typeface="MV Boli" panose="02000500030200090000" pitchFamily="2" charset="0"/>
              </a:rPr>
              <a:t>   E-Medien</a:t>
            </a:r>
          </a:p>
          <a:p>
            <a:pPr marL="0" indent="0">
              <a:buNone/>
            </a:pPr>
            <a:endParaRPr lang="de-CH" dirty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marL="0" indent="0">
              <a:buNone/>
            </a:pPr>
            <a:endParaRPr lang="de-CH" sz="1800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6" name="Textplatzhalter 7">
            <a:extLst>
              <a:ext uri="{FF2B5EF4-FFF2-40B4-BE49-F238E27FC236}">
                <a16:creationId xmlns:a16="http://schemas.microsoft.com/office/drawing/2014/main" id="{1C5B79B1-2DF8-4665-B597-B1C778838143}"/>
              </a:ext>
            </a:extLst>
          </p:cNvPr>
          <p:cNvSpPr txBox="1">
            <a:spLocks/>
          </p:cNvSpPr>
          <p:nvPr/>
        </p:nvSpPr>
        <p:spPr>
          <a:xfrm rot="197735">
            <a:off x="13558" y="3080236"/>
            <a:ext cx="2630373" cy="15434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A9A2"/>
              </a:buClr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541338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2400" kern="1200" baseline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827088" indent="-2921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A9A2"/>
              </a:buClr>
              <a:buFont typeface="Symbol" panose="05050102010706020507" pitchFamily="18" charset="2"/>
              <a:buChar char="-"/>
              <a:defRPr sz="2000" kern="1200" baseline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068388" indent="-2174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A9A2"/>
              </a:buClr>
              <a:buFont typeface="Symbol" panose="05050102010706020507" pitchFamily="18" charset="2"/>
              <a:buChar char="-"/>
              <a:defRPr sz="1800" kern="1200" baseline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1343025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A9A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CH" b="1" u="sng" dirty="0">
                <a:latin typeface="MV Boli" panose="02000500030200090000" pitchFamily="2" charset="0"/>
                <a:cs typeface="MV Boli" panose="02000500030200090000" pitchFamily="2" charset="0"/>
              </a:rPr>
              <a:t>Swisscovery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CH" dirty="0">
                <a:latin typeface="MV Boli" panose="02000500030200090000" pitchFamily="2" charset="0"/>
                <a:cs typeface="MV Boli" panose="02000500030200090000" pitchFamily="2" charset="0"/>
              </a:rPr>
              <a:t> Tool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CH" dirty="0">
                <a:latin typeface="MV Boli" panose="02000500030200090000" pitchFamily="2" charset="0"/>
                <a:cs typeface="MV Boli" panose="02000500030200090000" pitchFamily="2" charset="0"/>
              </a:rPr>
              <a:t>   &amp;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CH" dirty="0">
                <a:latin typeface="MV Boli" panose="02000500030200090000" pitchFamily="2" charset="0"/>
                <a:cs typeface="MV Boli" panose="02000500030200090000" pitchFamily="2" charset="0"/>
              </a:rPr>
              <a:t>    Zugang</a:t>
            </a:r>
          </a:p>
        </p:txBody>
      </p:sp>
      <p:sp>
        <p:nvSpPr>
          <p:cNvPr id="19" name="Textplatzhalter 7">
            <a:extLst>
              <a:ext uri="{FF2B5EF4-FFF2-40B4-BE49-F238E27FC236}">
                <a16:creationId xmlns:a16="http://schemas.microsoft.com/office/drawing/2014/main" id="{2679FD27-EC50-4E16-8A01-6938BCC6F46D}"/>
              </a:ext>
            </a:extLst>
          </p:cNvPr>
          <p:cNvSpPr txBox="1">
            <a:spLocks/>
          </p:cNvSpPr>
          <p:nvPr/>
        </p:nvSpPr>
        <p:spPr>
          <a:xfrm rot="1174934">
            <a:off x="9284261" y="3808386"/>
            <a:ext cx="2523162" cy="12547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A9A2"/>
              </a:buClr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541338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2400" kern="1200" baseline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827088" indent="-2921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A9A2"/>
              </a:buClr>
              <a:buFont typeface="Symbol" panose="05050102010706020507" pitchFamily="18" charset="2"/>
              <a:buChar char="-"/>
              <a:defRPr sz="2000" kern="1200" baseline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068388" indent="-2174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A9A2"/>
              </a:buClr>
              <a:buFont typeface="Symbol" panose="05050102010706020507" pitchFamily="18" charset="2"/>
              <a:buChar char="-"/>
              <a:defRPr sz="1800" kern="1200" baseline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1343025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A9A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dirty="0">
                <a:latin typeface="MV Boli" panose="02000500030200090000" pitchFamily="2" charset="0"/>
                <a:cs typeface="MV Boli" panose="02000500030200090000" pitchFamily="2" charset="0"/>
              </a:rPr>
              <a:t>Kontaktdaten</a:t>
            </a:r>
          </a:p>
          <a:p>
            <a:pPr marL="0" indent="0">
              <a:buNone/>
            </a:pPr>
            <a:r>
              <a:rPr lang="de-CH" sz="2000" dirty="0">
                <a:latin typeface="MV Boli" panose="02000500030200090000" pitchFamily="2" charset="0"/>
                <a:cs typeface="MV Boli" panose="02000500030200090000" pitchFamily="2" charset="0"/>
              </a:rPr>
              <a:t>www.zhbluzern.ch/wirtschaft</a:t>
            </a:r>
          </a:p>
          <a:p>
            <a:pPr marL="0" indent="0">
              <a:buNone/>
            </a:pPr>
            <a:r>
              <a:rPr lang="de-CH" sz="14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sandra</a:t>
            </a:r>
            <a:r>
              <a:rPr lang="de-CH" sz="1400" dirty="0">
                <a:latin typeface="Calibri" panose="020F0502020204030204" pitchFamily="34" charset="0"/>
                <a:cs typeface="Calibri" panose="020F0502020204030204" pitchFamily="34" charset="0"/>
              </a:rPr>
              <a:t>.müller@zhbluzern.ch stefan.eicher@zhbluzern.ch</a:t>
            </a:r>
          </a:p>
          <a:p>
            <a:pPr marL="0" indent="0">
              <a:buNone/>
            </a:pPr>
            <a:endParaRPr lang="de-CH" sz="1400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7BFB263B-22ED-4CC3-909A-BFB5D8A7E9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505" y="2844502"/>
            <a:ext cx="2376768" cy="2376768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368A0E23-7785-452B-BD34-CB6B2366AC5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1612">
            <a:off x="3954354" y="4970971"/>
            <a:ext cx="624126" cy="576342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9F2E4833-58B0-43C3-85BF-33EF58A56D3F}"/>
              </a:ext>
            </a:extLst>
          </p:cNvPr>
          <p:cNvSpPr/>
          <p:nvPr/>
        </p:nvSpPr>
        <p:spPr>
          <a:xfrm>
            <a:off x="5682263" y="1636730"/>
            <a:ext cx="562737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4000" b="1" dirty="0">
                <a:hlinkClick r:id="rId7"/>
              </a:rPr>
              <a:t>rzs-uniph.swisscovery.org</a:t>
            </a:r>
            <a:endParaRPr lang="de-CH" sz="4000" b="1" dirty="0"/>
          </a:p>
        </p:txBody>
      </p:sp>
      <p:sp>
        <p:nvSpPr>
          <p:cNvPr id="15" name="Textplatzhalter 7">
            <a:extLst>
              <a:ext uri="{FF2B5EF4-FFF2-40B4-BE49-F238E27FC236}">
                <a16:creationId xmlns:a16="http://schemas.microsoft.com/office/drawing/2014/main" id="{4A9492F6-73CF-45BE-A99E-AD2B30D864DE}"/>
              </a:ext>
            </a:extLst>
          </p:cNvPr>
          <p:cNvSpPr txBox="1">
            <a:spLocks/>
          </p:cNvSpPr>
          <p:nvPr/>
        </p:nvSpPr>
        <p:spPr>
          <a:xfrm>
            <a:off x="6333184" y="6172634"/>
            <a:ext cx="4325532" cy="5633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A9A2"/>
              </a:buClr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541338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2400" kern="1200" baseline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827088" indent="-2921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A9A2"/>
              </a:buClr>
              <a:buFont typeface="Symbol" panose="05050102010706020507" pitchFamily="18" charset="2"/>
              <a:buChar char="-"/>
              <a:defRPr sz="2000" kern="1200" baseline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068388" indent="-2174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A9A2"/>
              </a:buClr>
              <a:buFont typeface="Symbol" panose="05050102010706020507" pitchFamily="18" charset="2"/>
              <a:buChar char="-"/>
              <a:defRPr sz="1800" kern="1200" baseline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1343025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A9A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dirty="0">
                <a:latin typeface="MV Boli" panose="02000500030200090000" pitchFamily="2" charset="0"/>
                <a:cs typeface="MV Boli" panose="02000500030200090000" pitchFamily="2" charset="0"/>
              </a:rPr>
              <a:t>wirtschaft@zhbluzern.ch</a:t>
            </a:r>
            <a:endParaRPr lang="de-CH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de-CH" sz="1400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08447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E77113D-D1E2-44EC-92F0-3CBE78B95D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0156" y1="19688" x2="40156" y2="19688"/>
                        <a14:foregroundMark x1="40469" y1="21406" x2="38594" y2="28438"/>
                        <a14:foregroundMark x1="37969" y1="34688" x2="38281" y2="34219"/>
                        <a14:foregroundMark x1="72656" y1="29063" x2="69844" y2="35469"/>
                        <a14:foregroundMark x1="70313" y1="42031" x2="70313" y2="42031"/>
                        <a14:foregroundMark x1="70313" y1="42031" x2="70313" y2="42031"/>
                        <a14:foregroundMark x1="30000" y1="46094" x2="28906" y2="50156"/>
                        <a14:foregroundMark x1="29688" y1="55313" x2="28125" y2="56875"/>
                        <a14:foregroundMark x1="58750" y1="56875" x2="54844" y2="62031"/>
                        <a14:foregroundMark x1="54688" y1="67969" x2="54531" y2="689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500" y="-93783"/>
            <a:ext cx="6040254" cy="6040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477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845820" y="1715814"/>
            <a:ext cx="10477500" cy="3426373"/>
          </a:xfrm>
        </p:spPr>
        <p:txBody>
          <a:bodyPr>
            <a:normAutofit fontScale="90000"/>
          </a:bodyPr>
          <a:lstStyle/>
          <a:p>
            <a:r>
              <a:rPr lang="de-CH" sz="6600" dirty="0">
                <a:latin typeface="Calibri" panose="020F0502020204030204" pitchFamily="34" charset="0"/>
                <a:cs typeface="Calibri" panose="020F0502020204030204" pitchFamily="34" charset="0"/>
              </a:rPr>
              <a:t>Tipp 4: Suchtechniken</a:t>
            </a:r>
            <a:br>
              <a:rPr lang="de-CH" sz="6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de-CH" sz="6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CH" dirty="0">
                <a:latin typeface="Calibri" panose="020F0502020204030204" pitchFamily="34" charset="0"/>
                <a:cs typeface="Calibri" panose="020F0502020204030204" pitchFamily="34" charset="0"/>
              </a:rPr>
              <a:t>Mittwoch, 22. Februar, 12:15 Uhr</a:t>
            </a:r>
            <a:br>
              <a:rPr lang="de-CH" dirty="0"/>
            </a:b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84032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2415244" y="2412726"/>
            <a:ext cx="7361511" cy="3073674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e-CH" sz="2800" b="1" dirty="0">
                <a:solidFill>
                  <a:srgbClr val="00A9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Sandra Müller &amp; Stefan Eicher Engel</a:t>
            </a:r>
            <a:br>
              <a:rPr lang="de-CH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de-CH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CH" dirty="0">
                <a:latin typeface="Calibri" panose="020F0502020204030204" pitchFamily="34" charset="0"/>
                <a:cs typeface="Calibri" panose="020F0502020204030204" pitchFamily="34" charset="0"/>
              </a:rPr>
              <a:t>Zentral- und Hochschulbibliothek Luzern</a:t>
            </a:r>
            <a:br>
              <a:rPr lang="de-CH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CH" dirty="0">
                <a:latin typeface="Calibri" panose="020F0502020204030204" pitchFamily="34" charset="0"/>
                <a:cs typeface="Calibri" panose="020F0502020204030204" pitchFamily="34" charset="0"/>
              </a:rPr>
              <a:t>Fachreferat Wirtschaft</a:t>
            </a:r>
            <a:br>
              <a:rPr lang="de-CH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de-CH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CH" dirty="0">
                <a:latin typeface="Calibri" panose="020F0502020204030204" pitchFamily="34" charset="0"/>
                <a:cs typeface="Calibri" panose="020F0502020204030204" pitchFamily="34" charset="0"/>
              </a:rPr>
              <a:t>Tool- &amp; Link-Tipps auf </a:t>
            </a:r>
            <a:r>
              <a:rPr lang="de-CH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www.zhbluzern.ch/wirtschaft</a:t>
            </a:r>
            <a:br>
              <a:rPr lang="de-CH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de-CH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CH" b="1" dirty="0">
                <a:solidFill>
                  <a:srgbClr val="00A9A2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</a:t>
            </a:r>
            <a:r>
              <a:rPr lang="de-CH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de-CH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  <a:hlinkClick r:id="rId3"/>
              </a:rPr>
              <a:t>sandra</a:t>
            </a:r>
            <a:r>
              <a:rPr lang="de-CH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.müller@zhbluzern.ch</a:t>
            </a:r>
            <a:r>
              <a:rPr lang="de-CH" dirty="0">
                <a:latin typeface="Calibri" panose="020F0502020204030204" pitchFamily="34" charset="0"/>
                <a:cs typeface="Calibri" panose="020F0502020204030204" pitchFamily="34" charset="0"/>
              </a:rPr>
              <a:t> &amp; </a:t>
            </a:r>
            <a:r>
              <a:rPr lang="de-CH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stefan.eicher@zhbluzern.ch</a:t>
            </a:r>
            <a:br>
              <a:rPr lang="de-CH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de-CH" dirty="0"/>
            </a:br>
            <a:endParaRPr lang="de-CH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BE8E6F7-458F-47DF-AECE-57ECF390E3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790" y="1487557"/>
            <a:ext cx="3998843" cy="3998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5122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6D03BA9D-C858-44D9-ADB3-D2BC2D1F89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553" y="-85975"/>
            <a:ext cx="9954893" cy="702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7590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ZHB Corporate Design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B2A9"/>
      </a:accent1>
      <a:accent2>
        <a:srgbClr val="FF4D56"/>
      </a:accent2>
      <a:accent3>
        <a:srgbClr val="B2B2B2"/>
      </a:accent3>
      <a:accent4>
        <a:srgbClr val="8064A2"/>
      </a:accent4>
      <a:accent5>
        <a:srgbClr val="4BACC6"/>
      </a:accent5>
      <a:accent6>
        <a:srgbClr val="F79646"/>
      </a:accent6>
      <a:hlink>
        <a:srgbClr val="00B2A9"/>
      </a:hlink>
      <a:folHlink>
        <a:srgbClr val="FF4D5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162</Words>
  <Application>Microsoft Office PowerPoint</Application>
  <PresentationFormat>Breitbild</PresentationFormat>
  <Paragraphs>22</Paragraphs>
  <Slides>7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</vt:i4>
      </vt:variant>
    </vt:vector>
  </HeadingPairs>
  <TitlesOfParts>
    <vt:vector size="14" baseType="lpstr">
      <vt:lpstr>Arial</vt:lpstr>
      <vt:lpstr>Calibri</vt:lpstr>
      <vt:lpstr>Helvetica</vt:lpstr>
      <vt:lpstr>MV Boli</vt:lpstr>
      <vt:lpstr>Symbol</vt:lpstr>
      <vt:lpstr>Wingdings</vt:lpstr>
      <vt:lpstr>Office</vt:lpstr>
      <vt:lpstr>PowerPoint-Präsentation</vt:lpstr>
      <vt:lpstr>PowerPoint-Präsentation</vt:lpstr>
      <vt:lpstr>Tipp 3:  Wirtschaftswissenschaftliche     Recherche mit Swisscovery</vt:lpstr>
      <vt:lpstr>PowerPoint-Präsentation</vt:lpstr>
      <vt:lpstr>Tipp 4: Suchtechniken  Mittwoch, 22. Februar, 12:15 Uhr </vt:lpstr>
      <vt:lpstr>Sandra Müller &amp; Stefan Eicher Engel  Zentral- und Hochschulbibliothek Luzern Fachreferat Wirtschaft  Tool- &amp; Link-Tipps auf www.zhbluzern.ch/wirtschaft   sandra.müller@zhbluzern.ch &amp; stefan.eicher@zhbluzern.ch  </vt:lpstr>
      <vt:lpstr>PowerPoint-Präsentation</vt:lpstr>
    </vt:vector>
  </TitlesOfParts>
  <Company>Universität Luzern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Flämig Benjamin  ZHB Luzern</dc:creator>
  <cp:lastModifiedBy>Müller Sandra</cp:lastModifiedBy>
  <cp:revision>106</cp:revision>
  <dcterms:created xsi:type="dcterms:W3CDTF">2018-02-08T11:59:11Z</dcterms:created>
  <dcterms:modified xsi:type="dcterms:W3CDTF">2023-02-15T12:32:56Z</dcterms:modified>
</cp:coreProperties>
</file>