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58" r:id="rId3"/>
    <p:sldId id="288" r:id="rId4"/>
    <p:sldId id="294" r:id="rId5"/>
    <p:sldId id="295" r:id="rId6"/>
    <p:sldId id="325" r:id="rId7"/>
    <p:sldId id="277" r:id="rId8"/>
    <p:sldId id="270" r:id="rId9"/>
    <p:sldId id="27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A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.zhbluzern.ch/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3315"/>
          <a:stretch/>
        </p:blipFill>
        <p:spPr>
          <a:xfrm>
            <a:off x="5590571" y="404564"/>
            <a:ext cx="6601429" cy="3342356"/>
          </a:xfrm>
          <a:prstGeom prst="rect">
            <a:avLst/>
          </a:prstGeom>
        </p:spPr>
      </p:pic>
      <p:sp>
        <p:nvSpPr>
          <p:cNvPr id="3" name="Rechtwinkliges Dreieck 2"/>
          <p:cNvSpPr/>
          <p:nvPr userDrawn="1"/>
        </p:nvSpPr>
        <p:spPr>
          <a:xfrm rot="5400000">
            <a:off x="5585749" y="904560"/>
            <a:ext cx="3342357" cy="2342367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Rechteck 1"/>
          <p:cNvSpPr/>
          <p:nvPr userDrawn="1"/>
        </p:nvSpPr>
        <p:spPr>
          <a:xfrm>
            <a:off x="0" y="404565"/>
            <a:ext cx="6087648" cy="3342355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7" y="867463"/>
            <a:ext cx="6522720" cy="752457"/>
          </a:xfrm>
          <a:prstGeom prst="rect">
            <a:avLst/>
          </a:prstGeom>
        </p:spPr>
      </p:pic>
      <p:grpSp>
        <p:nvGrpSpPr>
          <p:cNvPr id="22" name="Gruppieren 21"/>
          <p:cNvGrpSpPr/>
          <p:nvPr userDrawn="1"/>
        </p:nvGrpSpPr>
        <p:grpSpPr>
          <a:xfrm>
            <a:off x="8430015" y="1"/>
            <a:ext cx="3761984" cy="404562"/>
            <a:chOff x="8430016" y="801666"/>
            <a:chExt cx="3761984" cy="404562"/>
          </a:xfrm>
          <a:effectLst/>
        </p:grpSpPr>
        <p:sp>
          <p:nvSpPr>
            <p:cNvPr id="17" name="Rechteck 16"/>
            <p:cNvSpPr/>
            <p:nvPr userDrawn="1"/>
          </p:nvSpPr>
          <p:spPr>
            <a:xfrm>
              <a:off x="8684895" y="801666"/>
              <a:ext cx="3507105" cy="40456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8" name="Rechtwinkliges Dreieck 17"/>
            <p:cNvSpPr/>
            <p:nvPr userDrawn="1"/>
          </p:nvSpPr>
          <p:spPr>
            <a:xfrm rot="16200000">
              <a:off x="8355176" y="876507"/>
              <a:ext cx="404560" cy="254879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3" name="Textfeld 22">
            <a:hlinkClick r:id="rId5"/>
          </p:cNvPr>
          <p:cNvSpPr txBox="1"/>
          <p:nvPr userDrawn="1"/>
        </p:nvSpPr>
        <p:spPr>
          <a:xfrm>
            <a:off x="8684893" y="0"/>
            <a:ext cx="3488499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774950" algn="l"/>
              </a:tabLst>
              <a:defRPr/>
            </a:pPr>
            <a:r>
              <a:rPr lang="de-CH" sz="1800" b="1" kern="1200" spc="100" baseline="0" dirty="0">
                <a:solidFill>
                  <a:schemeClr val="bg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www.zhbluzern.ch</a:t>
            </a:r>
          </a:p>
        </p:txBody>
      </p:sp>
      <p:sp>
        <p:nvSpPr>
          <p:cNvPr id="13" name="Titel 3" title="Titel durch klicken einfügen – kann bis zu zwei Zweilen lang werden"/>
          <p:cNvSpPr>
            <a:spLocks noGrp="1"/>
          </p:cNvSpPr>
          <p:nvPr userDrawn="1">
            <p:ph type="ctrTitle" hasCustomPrompt="1"/>
          </p:nvPr>
        </p:nvSpPr>
        <p:spPr>
          <a:xfrm>
            <a:off x="526927" y="3996561"/>
            <a:ext cx="11013432" cy="1055074"/>
          </a:xfrm>
        </p:spPr>
        <p:txBody>
          <a:bodyPr lIns="0">
            <a:noAutofit/>
          </a:bodyPr>
          <a:lstStyle>
            <a:lvl1pPr marL="0" indent="0">
              <a:defRPr sz="4000"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Titel durch Klicken hinzufügen – kann bis zu zwei Zeilen lang sein</a:t>
            </a:r>
          </a:p>
        </p:txBody>
      </p:sp>
      <p:sp>
        <p:nvSpPr>
          <p:cNvPr id="14" name="Untertitel 4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26927" y="5242151"/>
            <a:ext cx="11013431" cy="899018"/>
          </a:xfrm>
        </p:spPr>
        <p:txBody>
          <a:bodyPr lIns="0"/>
          <a:lstStyle>
            <a:lvl1pPr marL="0" indent="0">
              <a:buNone/>
              <a:defRPr baseline="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Untertitel durch Klicken hinzufügen – kann ebenfalls bis zu zwei Zeilen lang sein</a:t>
            </a:r>
          </a:p>
        </p:txBody>
      </p:sp>
      <p:sp>
        <p:nvSpPr>
          <p:cNvPr id="21" name="Textplatzhalter 20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26927" y="6331685"/>
            <a:ext cx="3192463" cy="360000"/>
          </a:xfrm>
        </p:spPr>
        <p:txBody>
          <a:bodyPr lIns="0" anchor="ctr">
            <a:normAutofit/>
          </a:bodyPr>
          <a:lstStyle>
            <a:lvl1pPr marL="0" indent="0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r>
              <a:rPr lang="de-CH" dirty="0"/>
              <a:t>16. März 2018</a:t>
            </a:r>
          </a:p>
        </p:txBody>
      </p:sp>
      <p:sp>
        <p:nvSpPr>
          <p:cNvPr id="25" name="Textplatzhalter 24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875283" y="6324897"/>
            <a:ext cx="5665075" cy="366788"/>
          </a:xfrm>
        </p:spPr>
        <p:txBody>
          <a:bodyPr rIns="0" anchor="ctr">
            <a:normAutofit/>
          </a:bodyPr>
          <a:lstStyle>
            <a:lvl1pPr marL="0" indent="0" algn="r">
              <a:buNone/>
              <a:defRPr sz="1200" b="1" baseline="0">
                <a:solidFill>
                  <a:srgbClr val="00A9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sz="1200" dirty="0"/>
              <a:t>Vorname Nachname | vorname.nachname@zhbluzern.ch</a:t>
            </a:r>
            <a:endParaRPr lang="de-CH" dirty="0"/>
          </a:p>
        </p:txBody>
      </p:sp>
      <p:cxnSp>
        <p:nvCxnSpPr>
          <p:cNvPr id="26" name="Gerader Verbinder 25"/>
          <p:cNvCxnSpPr/>
          <p:nvPr userDrawn="1"/>
        </p:nvCxnSpPr>
        <p:spPr>
          <a:xfrm flipH="1">
            <a:off x="2" y="3746920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35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Gliederungsüberschrift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/>
            </a:lvl1pPr>
            <a:lvl2pPr marL="900113" indent="-360363">
              <a:defRPr/>
            </a:lvl2pPr>
            <a:lvl3pPr marL="1258888" indent="-358775">
              <a:buFont typeface="Symbol" panose="05050102010706020507" pitchFamily="18" charset="2"/>
              <a:buChar char="-"/>
              <a:defRPr baseline="0"/>
            </a:lvl3pPr>
          </a:lstStyle>
          <a:p>
            <a:pPr lvl="0"/>
            <a:r>
              <a:rPr lang="de-DE" dirty="0"/>
              <a:t>Gliederungspunkt durch Klicken einfügen</a:t>
            </a:r>
          </a:p>
          <a:p>
            <a:pPr lvl="1"/>
            <a:r>
              <a:rPr lang="de-DE" dirty="0"/>
              <a:t>Untergeordnete Themen werden…</a:t>
            </a:r>
          </a:p>
          <a:p>
            <a:pPr lvl="2"/>
            <a:r>
              <a:rPr lang="de-DE" dirty="0"/>
              <a:t>… bis zur dritten Ebene als Aufzählung dargestellt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2547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titel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487214" y="1715814"/>
            <a:ext cx="9217573" cy="3426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algn="ctr">
              <a:defRPr sz="6000" b="1" i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Zwischentitel, Bemerkung oder Zitat, welches bis zu vier Zeilen umfassen kann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819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winkliges Dreieck 9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9" name="Gerader Verbinder 8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1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60000"/>
            <a:ext cx="10515600" cy="4014000"/>
          </a:xfrm>
        </p:spPr>
        <p:txBody>
          <a:bodyPr>
            <a:noAutofit/>
          </a:bodyPr>
          <a:lstStyle>
            <a:lvl1pPr>
              <a:spcAft>
                <a:spcPts val="1000"/>
              </a:spcAft>
              <a:defRPr baseline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 baseline="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defRPr/>
            </a:lvl5pPr>
          </a:lstStyle>
          <a:p>
            <a:pPr lvl="0"/>
            <a:r>
              <a:rPr lang="de-DE" dirty="0"/>
              <a:t>Erste Aufzählungsebene Schriftgrad 28</a:t>
            </a:r>
          </a:p>
          <a:p>
            <a:pPr lvl="1"/>
            <a:r>
              <a:rPr lang="de-DE" dirty="0"/>
              <a:t>Zweite Aufzählungsebene Schriftgrad 24</a:t>
            </a:r>
          </a:p>
          <a:p>
            <a:pPr lvl="2"/>
            <a:r>
              <a:rPr lang="de-DE" dirty="0"/>
              <a:t>Dritte Aufzählungsebene Schriftgrad 20</a:t>
            </a:r>
          </a:p>
          <a:p>
            <a:pPr lvl="3"/>
            <a:r>
              <a:rPr lang="de-DE" dirty="0"/>
              <a:t>Vierte Aufzählungsebene Schriftgrad 18</a:t>
            </a:r>
          </a:p>
          <a:p>
            <a:pPr lvl="4"/>
            <a:r>
              <a:rPr lang="de-DE" dirty="0"/>
              <a:t>Fünfte Aufzählungsebene Schriftgrad 18</a:t>
            </a:r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096D991B-A749-498A-BC91-DF10DA6E9110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1895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- dopp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7" r="18499" b="36237"/>
          <a:stretch/>
        </p:blipFill>
        <p:spPr>
          <a:xfrm>
            <a:off x="8732990" y="-1"/>
            <a:ext cx="3459010" cy="1690689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2160000"/>
            <a:ext cx="5181600" cy="4014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4"/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2159999"/>
            <a:ext cx="5181600" cy="401400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1"/>
            <a:ext cx="9112469" cy="1690687"/>
          </a:xfrm>
          <a:prstGeom prst="rect">
            <a:avLst/>
          </a:prstGeom>
          <a:solidFill>
            <a:srgbClr val="00A9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winkliges Dreieck 15"/>
          <p:cNvSpPr/>
          <p:nvPr userDrawn="1"/>
        </p:nvSpPr>
        <p:spPr>
          <a:xfrm rot="5400000">
            <a:off x="8824171" y="288295"/>
            <a:ext cx="1690687" cy="1114099"/>
          </a:xfrm>
          <a:prstGeom prst="rtTriangle">
            <a:avLst/>
          </a:prstGeom>
          <a:solidFill>
            <a:srgbClr val="00A9A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274262" cy="1325563"/>
          </a:xfrm>
        </p:spPr>
        <p:txBody>
          <a:bodyPr>
            <a:normAutofit/>
          </a:bodyPr>
          <a:lstStyle>
            <a:lvl1pPr>
              <a:defRPr sz="4000" b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Folientitel durch Klicken einfügen</a:t>
            </a:r>
            <a:endParaRPr lang="de-CH" dirty="0"/>
          </a:p>
        </p:txBody>
      </p:sp>
      <p:cxnSp>
        <p:nvCxnSpPr>
          <p:cNvPr id="17" name="Gerader Verbinder 16"/>
          <p:cNvCxnSpPr/>
          <p:nvPr userDrawn="1"/>
        </p:nvCxnSpPr>
        <p:spPr>
          <a:xfrm flipH="1">
            <a:off x="2" y="1690688"/>
            <a:ext cx="12191998" cy="2"/>
          </a:xfrm>
          <a:prstGeom prst="line">
            <a:avLst/>
          </a:prstGeom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55061"/>
            <a:ext cx="3089223" cy="567702"/>
          </a:xfrm>
          <a:prstGeom prst="rect">
            <a:avLst/>
          </a:prstGeom>
        </p:spPr>
      </p:pic>
      <p:sp>
        <p:nvSpPr>
          <p:cNvPr id="19" name="Textplatzhalt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0226564" y="6311899"/>
            <a:ext cx="1127236" cy="454025"/>
          </a:xfrm>
        </p:spPr>
        <p:txBody>
          <a:bodyPr anchor="ctr"/>
          <a:lstStyle>
            <a:lvl1pPr marL="0" indent="0" algn="r">
              <a:buNone/>
              <a:defRPr sz="1200" b="1">
                <a:solidFill>
                  <a:srgbClr val="00A9A2"/>
                </a:solidFill>
              </a:defRPr>
            </a:lvl1pPr>
          </a:lstStyle>
          <a:p>
            <a:pPr lvl="0"/>
            <a:fld id="{DE8F99C5-1BDD-4753-9357-0303081D15C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428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blipFill dpi="0"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078015" y="2441301"/>
            <a:ext cx="6600496" cy="2708767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72000" rIns="360000" bIns="72000" anchor="ctr">
            <a:normAutofit/>
          </a:bodyPr>
          <a:lstStyle>
            <a:lvl1pPr algn="l">
              <a:defRPr sz="1800" b="0" i="0" baseline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de-CH" dirty="0"/>
              <a:t>Vorname Nachname</a:t>
            </a:r>
            <a:br>
              <a:rPr lang="de-CH" dirty="0"/>
            </a:br>
            <a:r>
              <a:rPr lang="de-CH" dirty="0"/>
              <a:t>Zentral- und Hochschulbibliothek Luzern</a:t>
            </a:r>
            <a:br>
              <a:rPr lang="de-CH" dirty="0"/>
            </a:br>
            <a:r>
              <a:rPr lang="de-CH" dirty="0"/>
              <a:t>Position</a:t>
            </a:r>
            <a:br>
              <a:rPr lang="de-CH" dirty="0"/>
            </a:br>
            <a:r>
              <a:rPr lang="de-CH" dirty="0"/>
              <a:t>vorname.nachname@zhbluzern.ch</a:t>
            </a:r>
            <a:br>
              <a:rPr lang="de-CH" dirty="0"/>
            </a:br>
            <a:r>
              <a:rPr lang="de-CH" dirty="0"/>
              <a:t>Tel: +41 41 349 75 31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03692" y="2441301"/>
            <a:ext cx="2395646" cy="27087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1098331" y="1250732"/>
            <a:ext cx="9995338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CH" sz="4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Vielen Dank</a:t>
            </a:r>
            <a:r>
              <a:rPr lang="de-CH" sz="4400" b="1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für die Aufmerksamkeit</a:t>
            </a:r>
            <a:endParaRPr lang="de-CH" sz="4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0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2160000"/>
            <a:ext cx="10515600" cy="4014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217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1" r:id="rId4"/>
    <p:sldLayoutId id="2147483652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6987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541338" indent="-271463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3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827088" indent="-2921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068388" indent="-217488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343025" indent="-269875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rgbClr val="00A9A2"/>
        </a:buClr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sstefan.eicher@zhbluzern.ch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zhbluzern.ch/wirtschaft_kurse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andra.m&#252;ller@zhbluzern.ch" TargetMode="External"/><Relationship Id="rId2" Type="http://schemas.openxmlformats.org/officeDocument/2006/relationships/hyperlink" Target="http://www.zhbluzern.ch/wirtschaft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stefan.eicher@zhbluzern.c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CH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tertitel 1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CH" dirty="0"/>
              <a:t>8. </a:t>
            </a:r>
            <a:r>
              <a:rPr lang="de-CH"/>
              <a:t>Februar 2023</a:t>
            </a:r>
            <a:endParaRPr lang="de-CH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/>
          </p:nvPr>
        </p:nvSpPr>
        <p:spPr>
          <a:xfrm>
            <a:off x="5875283" y="6324897"/>
            <a:ext cx="5665075" cy="366788"/>
          </a:xfrm>
        </p:spPr>
        <p:txBody>
          <a:bodyPr>
            <a:normAutofit/>
          </a:bodyPr>
          <a:lstStyle/>
          <a:p>
            <a:r>
              <a:rPr lang="de-CH" dirty="0">
                <a:solidFill>
                  <a:schemeClr val="accent3"/>
                </a:solidFill>
              </a:rPr>
              <a:t>Stefan Eicher Engel &amp; Sandra Müller </a:t>
            </a:r>
            <a:r>
              <a:rPr lang="de-CH" dirty="0"/>
              <a:t>| </a:t>
            </a:r>
            <a:r>
              <a:rPr lang="de-CH" dirty="0">
                <a:solidFill>
                  <a:schemeClr val="accent3"/>
                </a:solidFill>
                <a:hlinkClick r:id="rId2"/>
              </a:rPr>
              <a:t>wirtschaft@zhbluzern.ch</a:t>
            </a:r>
            <a:r>
              <a:rPr lang="de-CH" dirty="0">
                <a:solidFill>
                  <a:schemeClr val="accent3"/>
                </a:solidFill>
              </a:rPr>
              <a:t>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08DA86-E50B-4C09-9EA0-C7C39D18B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25" y="3846136"/>
            <a:ext cx="4231014" cy="21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4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  <a:t>Tipp </a:t>
            </a:r>
            <a:r>
              <a:rPr lang="de-CH" sz="6600" dirty="0" err="1"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  <a:t>. 2</a:t>
            </a:r>
            <a:b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sz="6600" dirty="0">
                <a:latin typeface="Calibri" panose="020F0502020204030204" pitchFamily="34" charset="0"/>
                <a:cs typeface="Calibri" panose="020F0502020204030204" pitchFamily="34" charset="0"/>
              </a:rPr>
              <a:t>Suchbegriffe finden</a:t>
            </a: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0586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+mn-lt"/>
              </a:rPr>
              <a:t>Tools, Tipps &amp; Unterlagen 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>
              <a:buNone/>
            </a:pPr>
            <a:endParaRPr lang="de-DE" sz="4400" b="1" dirty="0"/>
          </a:p>
          <a:p>
            <a:pPr marL="0" lvl="0" indent="0">
              <a:buNone/>
            </a:pPr>
            <a:endParaRPr lang="de-DE" sz="4400" b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01222C-DF2C-43A4-A4C5-A9E0391A077D}"/>
              </a:ext>
            </a:extLst>
          </p:cNvPr>
          <p:cNvSpPr txBox="1"/>
          <p:nvPr/>
        </p:nvSpPr>
        <p:spPr>
          <a:xfrm>
            <a:off x="965592" y="3429000"/>
            <a:ext cx="78711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MV Boli" panose="02000500030200090000" pitchFamily="2" charset="0"/>
                <a:cs typeface="MV Boli" panose="02000500030200090000" pitchFamily="2" charset="0"/>
              </a:rPr>
              <a:t>   </a:t>
            </a:r>
            <a:endParaRPr lang="de-DE" sz="11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de-DE" sz="3600" b="1" dirty="0">
                <a:latin typeface="MV Boli" panose="02000500030200090000" pitchFamily="2" charset="0"/>
                <a:cs typeface="MV Boli" panose="02000500030200090000" pitchFamily="2" charset="0"/>
                <a:hlinkClick r:id="rId2"/>
              </a:rPr>
              <a:t>www.zhbluzern.ch/wirtschaft_kurse</a:t>
            </a:r>
            <a:endParaRPr lang="de-CH" sz="3600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036545-0FF8-40C1-9DAA-BD03BB946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130" y="2818069"/>
            <a:ext cx="1900694" cy="192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9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400" dirty="0">
                <a:latin typeface="Calibri" panose="020F0502020204030204" pitchFamily="34" charset="0"/>
                <a:cs typeface="Calibri" panose="020F0502020204030204" pitchFamily="34" charset="0"/>
              </a:rPr>
              <a:t>Suchbegriffe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838200" y="1924326"/>
            <a:ext cx="10515600" cy="4014000"/>
          </a:xfrm>
        </p:spPr>
        <p:txBody>
          <a:bodyPr/>
          <a:lstStyle/>
          <a:p>
            <a:pPr marL="0" lvl="0" indent="0">
              <a:buNone/>
            </a:pPr>
            <a:r>
              <a:rPr lang="de-CH" sz="2600" b="1" dirty="0">
                <a:latin typeface="Calibri" panose="020F0502020204030204" pitchFamily="34" charset="0"/>
                <a:cs typeface="Calibri" panose="020F0502020204030204" pitchFamily="34" charset="0"/>
              </a:rPr>
              <a:t>Warum sind Suchbegriffe wichtig für eine erfolgreiche Recherche?</a:t>
            </a:r>
          </a:p>
          <a:p>
            <a:pPr marL="0" lvl="0" indent="0">
              <a:buNone/>
            </a:pPr>
            <a:endParaRPr lang="de-CH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de-CH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de-CH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E7EC45A-9E7D-4614-9A41-A5021415A5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t="8668" r="5182" b="5160"/>
          <a:stretch/>
        </p:blipFill>
        <p:spPr>
          <a:xfrm>
            <a:off x="347600" y="2808467"/>
            <a:ext cx="11313357" cy="3684408"/>
          </a:xfrm>
          <a:prstGeom prst="rect">
            <a:avLst/>
          </a:prstGeom>
        </p:spPr>
      </p:pic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7338EC1C-50AD-44EF-9C2A-6647F10CAE85}"/>
              </a:ext>
            </a:extLst>
          </p:cNvPr>
          <p:cNvSpPr txBox="1">
            <a:spLocks/>
          </p:cNvSpPr>
          <p:nvPr/>
        </p:nvSpPr>
        <p:spPr>
          <a:xfrm rot="20352281">
            <a:off x="2600559" y="4067640"/>
            <a:ext cx="2374484" cy="1165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de-CH" sz="3200" b="1" dirty="0">
                <a:latin typeface="MV Boli" panose="02000500030200090000" pitchFamily="2" charset="0"/>
                <a:cs typeface="MV Boli" panose="02000500030200090000" pitchFamily="2" charset="0"/>
              </a:rPr>
              <a:t>Passende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3200" b="1" dirty="0">
                <a:latin typeface="MV Boli" panose="02000500030200090000" pitchFamily="2" charset="0"/>
                <a:cs typeface="MV Boli" panose="02000500030200090000" pitchFamily="2" charset="0"/>
              </a:rPr>
              <a:t>   Treffer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93D4DC01-DE78-4911-8CB3-0190DCD89D23}"/>
              </a:ext>
            </a:extLst>
          </p:cNvPr>
          <p:cNvSpPr txBox="1">
            <a:spLocks/>
          </p:cNvSpPr>
          <p:nvPr/>
        </p:nvSpPr>
        <p:spPr>
          <a:xfrm rot="220419">
            <a:off x="4955916" y="3904653"/>
            <a:ext cx="2280168" cy="947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Keine</a:t>
            </a:r>
            <a:b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de-CH" dirty="0">
                <a:latin typeface="MV Boli" panose="02000500030200090000" pitchFamily="2" charset="0"/>
                <a:cs typeface="MV Boli" panose="02000500030200090000" pitchFamily="2" charset="0"/>
              </a:rPr>
              <a:t>langen Trefferlisten</a:t>
            </a:r>
          </a:p>
        </p:txBody>
      </p:sp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C28D0DCA-0E12-4236-86C1-E4D473D441EC}"/>
              </a:ext>
            </a:extLst>
          </p:cNvPr>
          <p:cNvSpPr txBox="1">
            <a:spLocks/>
          </p:cNvSpPr>
          <p:nvPr/>
        </p:nvSpPr>
        <p:spPr>
          <a:xfrm rot="197735">
            <a:off x="719698" y="3436383"/>
            <a:ext cx="2374483" cy="1165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CH" sz="2400" b="1" u="sng" dirty="0">
                <a:latin typeface="MV Boli" panose="02000500030200090000" pitchFamily="2" charset="0"/>
                <a:cs typeface="MV Boli" panose="02000500030200090000" pitchFamily="2" charset="0"/>
              </a:rPr>
              <a:t>Schlüssel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  für eine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 erfolgreiche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2400" dirty="0">
                <a:latin typeface="MV Boli" panose="02000500030200090000" pitchFamily="2" charset="0"/>
                <a:cs typeface="MV Boli" panose="02000500030200090000" pitchFamily="2" charset="0"/>
              </a:rPr>
              <a:t>   Recherche</a:t>
            </a: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591F1198-B236-4B56-99BA-4FBB4A334716}"/>
              </a:ext>
            </a:extLst>
          </p:cNvPr>
          <p:cNvSpPr txBox="1">
            <a:spLocks/>
          </p:cNvSpPr>
          <p:nvPr/>
        </p:nvSpPr>
        <p:spPr>
          <a:xfrm rot="1174934">
            <a:off x="9024693" y="4122566"/>
            <a:ext cx="2277702" cy="1017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41338" indent="-2714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sz="24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27088" indent="-2921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20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068388" indent="-2174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 baseline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343025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A9A2"/>
              </a:buClr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b="1" dirty="0">
                <a:latin typeface="MV Boli" panose="02000500030200090000" pitchFamily="2" charset="0"/>
                <a:cs typeface="MV Boli" panose="02000500030200090000" pitchFamily="2" charset="0"/>
              </a:rPr>
              <a:t>Umfassende</a:t>
            </a:r>
          </a:p>
          <a:p>
            <a:pPr marL="0" indent="0" algn="ctr">
              <a:buNone/>
            </a:pPr>
            <a:r>
              <a:rPr lang="de-CH" sz="2000" dirty="0">
                <a:latin typeface="MV Boli" panose="02000500030200090000" pitchFamily="2" charset="0"/>
                <a:cs typeface="MV Boli" panose="02000500030200090000" pitchFamily="2" charset="0"/>
              </a:rPr>
              <a:t>Recherche</a:t>
            </a:r>
          </a:p>
          <a:p>
            <a:pPr marL="0" indent="0" algn="ctr">
              <a:buNone/>
            </a:pPr>
            <a:r>
              <a:rPr lang="de-CH" sz="2000" dirty="0">
                <a:latin typeface="MV Boli" panose="02000500030200090000" pitchFamily="2" charset="0"/>
                <a:cs typeface="MV Boli" panose="02000500030200090000" pitchFamily="2" charset="0"/>
              </a:rPr>
              <a:t>(nichts Wichtiges fehlt)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EB593D4-C124-49FF-9C9D-296EEC1B4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095">
            <a:off x="7525190" y="3852659"/>
            <a:ext cx="987050" cy="9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41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400" dirty="0">
                <a:latin typeface="Calibri" panose="020F0502020204030204" pitchFamily="34" charset="0"/>
                <a:cs typeface="Calibri" panose="020F0502020204030204" pitchFamily="34" charset="0"/>
              </a:rPr>
              <a:t>Suchbegriffe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de-CH" sz="3600" b="1" dirty="0">
                <a:latin typeface="Calibri" panose="020F0502020204030204" pitchFamily="34" charset="0"/>
                <a:cs typeface="Calibri" panose="020F0502020204030204" pitchFamily="34" charset="0"/>
              </a:rPr>
              <a:t>Anschauungsbeispiel</a:t>
            </a:r>
          </a:p>
          <a:p>
            <a:pPr marL="0" lvl="0" indent="0">
              <a:buNone/>
            </a:pPr>
            <a:endParaRPr lang="de-CH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de-CH" sz="3600" dirty="0">
                <a:latin typeface="Calibri" panose="020F0502020204030204" pitchFamily="34" charset="0"/>
                <a:cs typeface="Calibri" panose="020F0502020204030204" pitchFamily="34" charset="0"/>
              </a:rPr>
              <a:t>Mein Recherche-Thema:</a:t>
            </a:r>
          </a:p>
          <a:p>
            <a:pPr marL="0" lvl="0" indent="0">
              <a:buNone/>
            </a:pPr>
            <a:r>
              <a:rPr lang="de-CH" sz="3600" dirty="0">
                <a:latin typeface="Calibri" panose="020F0502020204030204" pitchFamily="34" charset="0"/>
                <a:cs typeface="Calibri" panose="020F0502020204030204" pitchFamily="34" charset="0"/>
              </a:rPr>
              <a:t>Food Waste im Handel – Was kann dagegen unternommen werden?</a:t>
            </a:r>
            <a:endParaRPr lang="de-DE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FE1F9E57-1D9A-40A9-9F2E-EA1ABB9EA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428" y="0"/>
            <a:ext cx="4698572" cy="316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8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400" dirty="0">
                <a:latin typeface="Calibri" panose="020F0502020204030204" pitchFamily="34" charset="0"/>
                <a:cs typeface="Calibri" panose="020F0502020204030204" pitchFamily="34" charset="0"/>
              </a:rPr>
              <a:t>Suchbegriffe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400" b="1" dirty="0">
                <a:latin typeface="Calibri" panose="020F0502020204030204" pitchFamily="34" charset="0"/>
                <a:cs typeface="Calibri" panose="020F0502020204030204" pitchFamily="34" charset="0"/>
              </a:rPr>
              <a:t>Alles auf einen Blick – Basics zur Identifizierung von guten Suchbegriffen</a:t>
            </a:r>
            <a:endParaRPr lang="de-C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Standard Thesaurus Wirtschaft → Fachbegriffe!</a:t>
            </a:r>
          </a:p>
          <a:p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Vielfältiges Suchvokabular zusammenstellen → Worttabelle für Synonyme, Ober- &amp; Unterbegriffe, engl. Übersetzungen</a:t>
            </a:r>
          </a:p>
          <a:p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leo.org</a:t>
            </a:r>
          </a:p>
          <a:p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Vorhandene relevante Artikel etc. = Goldgrube </a:t>
            </a:r>
          </a:p>
          <a:p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Schlagworte</a:t>
            </a:r>
          </a:p>
          <a:p>
            <a:r>
              <a:rPr lang="de-CH" sz="1600" dirty="0">
                <a:latin typeface="Calibri" panose="020F0502020204030204" pitchFamily="34" charset="0"/>
                <a:cs typeface="Calibri" panose="020F0502020204030204" pitchFamily="34" charset="0"/>
              </a:rPr>
              <a:t>Lehrbücher &amp; Lexika</a:t>
            </a:r>
          </a:p>
          <a:p>
            <a:pPr marL="0" indent="0">
              <a:buNone/>
            </a:pPr>
            <a:endParaRPr lang="de-CH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30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latin typeface="+mn-lt"/>
              </a:rPr>
              <a:t>Haben Sie Fragen?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0" indent="0">
              <a:buNone/>
            </a:pPr>
            <a:endParaRPr lang="de-DE" sz="4400" b="1" dirty="0"/>
          </a:p>
          <a:p>
            <a:pPr marL="0" lvl="0" indent="0">
              <a:buNone/>
            </a:pPr>
            <a:endParaRPr lang="de-DE" sz="44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1F512E7-ED82-4E67-8AD4-46622B4AC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62" y="2160000"/>
            <a:ext cx="10156501" cy="378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7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CH" sz="4800" dirty="0">
                <a:latin typeface="+mn-lt"/>
                <a:cs typeface="Calibri" panose="020F0502020204030204" pitchFamily="34" charset="0"/>
              </a:rPr>
              <a:t>Tipp </a:t>
            </a:r>
            <a:r>
              <a:rPr lang="de-CH" sz="4800" dirty="0" err="1">
                <a:latin typeface="+mn-lt"/>
                <a:cs typeface="Calibri" panose="020F0502020204030204" pitchFamily="34" charset="0"/>
              </a:rPr>
              <a:t>No</a:t>
            </a:r>
            <a:r>
              <a:rPr lang="de-CH" sz="4800" dirty="0">
                <a:latin typeface="+mn-lt"/>
                <a:cs typeface="Calibri" panose="020F0502020204030204" pitchFamily="34" charset="0"/>
              </a:rPr>
              <a:t>. 3</a:t>
            </a:r>
            <a:br>
              <a:rPr lang="de-CH" sz="4800" dirty="0">
                <a:latin typeface="+mn-lt"/>
                <a:cs typeface="Calibri" panose="020F0502020204030204" pitchFamily="34" charset="0"/>
              </a:rPr>
            </a:br>
            <a:br>
              <a:rPr lang="de-CH" sz="4800" dirty="0">
                <a:latin typeface="+mn-lt"/>
                <a:cs typeface="Calibri" panose="020F0502020204030204" pitchFamily="34" charset="0"/>
              </a:rPr>
            </a:br>
            <a:r>
              <a:rPr lang="de-CH" sz="4800" dirty="0">
                <a:latin typeface="+mn-lt"/>
                <a:cs typeface="Calibri" panose="020F0502020204030204" pitchFamily="34" charset="0"/>
              </a:rPr>
              <a:t>Wirtschaftswissenschaftliche Recherche mit </a:t>
            </a:r>
            <a:r>
              <a:rPr lang="de-CH" sz="4800" dirty="0" err="1">
                <a:latin typeface="+mn-lt"/>
                <a:cs typeface="Calibri" panose="020F0502020204030204" pitchFamily="34" charset="0"/>
              </a:rPr>
              <a:t>Swisscovery</a:t>
            </a:r>
            <a:br>
              <a:rPr lang="de-CH" sz="4800" dirty="0">
                <a:latin typeface="+mn-lt"/>
                <a:cs typeface="Calibri" panose="020F0502020204030204" pitchFamily="34" charset="0"/>
              </a:rPr>
            </a:br>
            <a:br>
              <a:rPr lang="de-CH" sz="4800" dirty="0">
                <a:latin typeface="+mn-lt"/>
                <a:cs typeface="Calibri" panose="020F0502020204030204" pitchFamily="34" charset="0"/>
              </a:rPr>
            </a:br>
            <a:r>
              <a:rPr lang="de-CH" sz="4800" dirty="0">
                <a:latin typeface="+mn-lt"/>
                <a:cs typeface="Calibri" panose="020F0502020204030204" pitchFamily="34" charset="0"/>
              </a:rPr>
              <a:t>Mittwoch, 15. Februar, 12:15 Uhr</a:t>
            </a:r>
            <a:br>
              <a:rPr lang="de-CH" sz="4800" dirty="0">
                <a:latin typeface="+mn-lt"/>
              </a:rPr>
            </a:br>
            <a:endParaRPr lang="de-CH" sz="4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883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415244" y="2412726"/>
            <a:ext cx="7361511" cy="307367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CH" sz="2800" b="1" dirty="0">
                <a:solidFill>
                  <a:srgbClr val="00A9A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Sandra Müller &amp; Stefan Eicher Engel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Zentral- und Hochschulbibliothek Luzern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Fachreferat Wirtschaft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Tool- &amp; Link-Tipps auf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www.zhbluzern.ch/wirtschaft</a:t>
            </a:r>
            <a:br>
              <a:rPr lang="de-CH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CH" b="1" dirty="0">
                <a:solidFill>
                  <a:srgbClr val="00A9A2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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  <a:hlinkClick r:id="rId3"/>
              </a:rPr>
              <a:t>sandra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.müller@zhbluzern.ch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de-CH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stefan.eicher@zhbluzern.ch</a:t>
            </a:r>
            <a:br>
              <a:rPr lang="de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de-CH" dirty="0"/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26120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ZHB Corporate Desig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B2A9"/>
      </a:accent1>
      <a:accent2>
        <a:srgbClr val="FF4D56"/>
      </a:accent2>
      <a:accent3>
        <a:srgbClr val="B2B2B2"/>
      </a:accent3>
      <a:accent4>
        <a:srgbClr val="8064A2"/>
      </a:accent4>
      <a:accent5>
        <a:srgbClr val="4BACC6"/>
      </a:accent5>
      <a:accent6>
        <a:srgbClr val="F79646"/>
      </a:accent6>
      <a:hlink>
        <a:srgbClr val="00B2A9"/>
      </a:hlink>
      <a:folHlink>
        <a:srgbClr val="FF4D5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Microsoft Office PowerPoint</Application>
  <PresentationFormat>Breitbild</PresentationFormat>
  <Paragraphs>35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Arial</vt:lpstr>
      <vt:lpstr>Calibri</vt:lpstr>
      <vt:lpstr>Helvetica</vt:lpstr>
      <vt:lpstr>MV Boli</vt:lpstr>
      <vt:lpstr>Symbol</vt:lpstr>
      <vt:lpstr>Wingdings</vt:lpstr>
      <vt:lpstr>Office</vt:lpstr>
      <vt:lpstr>PowerPoint-Präsentation</vt:lpstr>
      <vt:lpstr>Tipp No. 2 Suchbegriffe finden </vt:lpstr>
      <vt:lpstr>Tools, Tipps &amp; Unterlagen </vt:lpstr>
      <vt:lpstr>Suchbegriffe</vt:lpstr>
      <vt:lpstr>Suchbegriffe</vt:lpstr>
      <vt:lpstr>Suchbegriffe</vt:lpstr>
      <vt:lpstr>Haben Sie Fragen?</vt:lpstr>
      <vt:lpstr>Tipp No. 3  Wirtschaftswissenschaftliche Recherche mit Swisscovery  Mittwoch, 15. Februar, 12:15 Uhr </vt:lpstr>
      <vt:lpstr>Sandra Müller &amp; Stefan Eicher Engel  Zentral- und Hochschulbibliothek Luzern Fachreferat Wirtschaft  Tool- &amp; Link-Tipps auf www.zhbluzern.ch/wirtschaft   sandra.müller@zhbluzern.ch &amp; stefan.eicher@zhbluzern.ch  </vt:lpstr>
    </vt:vector>
  </TitlesOfParts>
  <Company>Universität Luzern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Flämig Benjamin  ZHB Luzern</dc:creator>
  <cp:lastModifiedBy>Müller Sandra</cp:lastModifiedBy>
  <cp:revision>112</cp:revision>
  <dcterms:created xsi:type="dcterms:W3CDTF">2018-02-08T11:59:11Z</dcterms:created>
  <dcterms:modified xsi:type="dcterms:W3CDTF">2023-02-15T12:43:55Z</dcterms:modified>
</cp:coreProperties>
</file>